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2" r:id="rId2"/>
    <p:sldId id="313" r:id="rId3"/>
    <p:sldId id="314" r:id="rId4"/>
    <p:sldId id="301" r:id="rId5"/>
    <p:sldId id="311" r:id="rId6"/>
    <p:sldId id="310" r:id="rId7"/>
    <p:sldId id="315" r:id="rId8"/>
    <p:sldId id="308" r:id="rId9"/>
    <p:sldId id="316" r:id="rId10"/>
    <p:sldId id="309" r:id="rId11"/>
    <p:sldId id="300" r:id="rId12"/>
    <p:sldId id="302" r:id="rId13"/>
    <p:sldId id="29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33" autoAdjust="0"/>
  </p:normalViewPr>
  <p:slideViewPr>
    <p:cSldViewPr snapToGrid="0" snapToObjects="1" showGuides="1">
      <p:cViewPr varScale="1">
        <p:scale>
          <a:sx n="87" d="100"/>
          <a:sy n="87" d="100"/>
        </p:scale>
        <p:origin x="-17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2/12/21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6" Type="http://schemas.openxmlformats.org/officeDocument/2006/relationships/image" Target="../media/image15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6400" b="1" dirty="0" smtClean="0">
                <a:latin typeface="Avenir Medium"/>
                <a:cs typeface="Avenir Medium"/>
              </a:rPr>
              <a:t>AME20216 - Lab I</a:t>
            </a:r>
            <a:br>
              <a:rPr lang="en-US" sz="6400" b="1" dirty="0" smtClean="0">
                <a:latin typeface="Avenir Medium"/>
                <a:cs typeface="Avenir Medium"/>
              </a:rPr>
            </a:br>
            <a:r>
              <a:rPr lang="en-US" sz="6400" b="1" dirty="0" smtClean="0">
                <a:latin typeface="Avenir Medium"/>
                <a:cs typeface="Avenir Medium"/>
              </a:rPr>
              <a:t>L3 - Transducers</a:t>
            </a:r>
            <a:endParaRPr lang="en-US" sz="6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20968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3936"/>
            <a:ext cx="222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Rotameter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7" y="808451"/>
            <a:ext cx="27178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3154" y="670267"/>
            <a:ext cx="55810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Measures </a:t>
            </a:r>
            <a:r>
              <a:rPr lang="en-US" sz="2600" b="1" dirty="0" smtClean="0"/>
              <a:t>flow rate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Viscous drag causes a bead to levitate at a certain height.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32" y="1962929"/>
            <a:ext cx="3441700" cy="422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943" y="6338785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2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50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Electronic Transducers</a:t>
            </a:r>
            <a:endParaRPr lang="en-US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9295"/>
          <a:stretch/>
        </p:blipFill>
        <p:spPr>
          <a:xfrm>
            <a:off x="2671023" y="646331"/>
            <a:ext cx="4009973" cy="3236247"/>
          </a:xfrm>
          <a:prstGeom prst="rect">
            <a:avLst/>
          </a:prstGeom>
        </p:spPr>
      </p:pic>
      <p:pic>
        <p:nvPicPr>
          <p:cNvPr id="13" name="Picture 12" descr="f16-fighter-jet-animated-gif-1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66" y="3882578"/>
            <a:ext cx="4920064" cy="222386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3449" y="3775802"/>
            <a:ext cx="9000551" cy="2166485"/>
            <a:chOff x="143449" y="3775802"/>
            <a:chExt cx="9000551" cy="21664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49" y="3775802"/>
              <a:ext cx="1862417" cy="216648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81583" y="3775802"/>
              <a:ext cx="1862417" cy="2166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17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225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Electronics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84" y="1187237"/>
            <a:ext cx="3113181" cy="5247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955" y="737622"/>
            <a:ext cx="2839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Extech</a:t>
            </a:r>
            <a:r>
              <a:rPr lang="en-US" sz="2200" dirty="0" smtClean="0"/>
              <a:t> Handheld DMM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48" y="2215005"/>
            <a:ext cx="5332652" cy="27196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41309" y="1556073"/>
            <a:ext cx="2974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Keysight</a:t>
            </a:r>
            <a:r>
              <a:rPr lang="en-US" sz="2200" dirty="0" smtClean="0"/>
              <a:t> Precision DMM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043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7" y="853229"/>
            <a:ext cx="4328054" cy="3246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7985"/>
            <a:ext cx="343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A3 – Electronics I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6651" y="522178"/>
            <a:ext cx="2753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Solderless</a:t>
            </a:r>
            <a:r>
              <a:rPr lang="en-US" sz="2200" dirty="0" smtClean="0"/>
              <a:t> breadboard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20572"/>
          <a:stretch/>
        </p:blipFill>
        <p:spPr>
          <a:xfrm>
            <a:off x="627539" y="4052800"/>
            <a:ext cx="3260066" cy="249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67" y="775779"/>
            <a:ext cx="3984244" cy="2988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21" y="4394603"/>
            <a:ext cx="4528439" cy="15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6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55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5200" b="1" dirty="0" smtClean="0"/>
              <a:t>Stay engaged. Take </a:t>
            </a:r>
            <a:r>
              <a:rPr lang="en-US" sz="5200" b="1" dirty="0"/>
              <a:t>n</a:t>
            </a:r>
            <a:r>
              <a:rPr lang="en-US" sz="5200" b="1" dirty="0" smtClean="0"/>
              <a:t>otes in lecture.</a:t>
            </a:r>
            <a:endParaRPr lang="en-US" sz="5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00" b="7562"/>
          <a:stretch/>
        </p:blipFill>
        <p:spPr>
          <a:xfrm>
            <a:off x="1" y="1502730"/>
            <a:ext cx="5032002" cy="4409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35" y="1246342"/>
            <a:ext cx="3075918" cy="1499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31625" b="34751"/>
          <a:stretch/>
        </p:blipFill>
        <p:spPr>
          <a:xfrm rot="5400000">
            <a:off x="2699745" y="3471251"/>
            <a:ext cx="5655510" cy="786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110" y="2861454"/>
            <a:ext cx="3170890" cy="1585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531" y="4446899"/>
            <a:ext cx="2866128" cy="19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8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73188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A1 – Meter Stick Measurements</a:t>
            </a:r>
            <a:endParaRPr lang="en-US" sz="4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31389" b="30778"/>
          <a:stretch>
            <a:fillRect/>
          </a:stretch>
        </p:blipFill>
        <p:spPr>
          <a:xfrm>
            <a:off x="131530" y="2512547"/>
            <a:ext cx="7708900" cy="11483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4" y="2780419"/>
            <a:ext cx="46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8017" y="3507423"/>
            <a:ext cx="9085677" cy="2165855"/>
            <a:chOff x="118017" y="2969659"/>
            <a:chExt cx="9085677" cy="21658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017" y="2969659"/>
              <a:ext cx="6016265" cy="216585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539629" y="3701733"/>
              <a:ext cx="266406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i="1" dirty="0" smtClean="0">
                  <a:latin typeface="Calibri (Body)"/>
                  <a:cs typeface="Calibri (Body)"/>
                </a:rPr>
                <a:t>L</a:t>
              </a:r>
              <a:r>
                <a:rPr lang="en-US" sz="2600" dirty="0" smtClean="0">
                  <a:latin typeface="Calibri (Body)"/>
                  <a:cs typeface="Calibri (Body)"/>
                </a:rPr>
                <a:t> = 9.4 ± 0.5 cm</a:t>
              </a:r>
              <a:endParaRPr lang="en-US" sz="2600" i="1" dirty="0">
                <a:latin typeface="Calibri (Body)"/>
                <a:cs typeface="Calibri (Body)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2166" y="1579302"/>
            <a:ext cx="86091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The meter stick is one of the most basic scientific instruments.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857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509"/>
          <a:stretch/>
        </p:blipFill>
        <p:spPr>
          <a:xfrm>
            <a:off x="877246" y="1078782"/>
            <a:ext cx="6974453" cy="4785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437"/>
            <a:ext cx="232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Transducer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3103" y="601938"/>
            <a:ext cx="6864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Converts one physical stimulus to another.</a:t>
            </a:r>
            <a:endParaRPr lang="en-US" sz="2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85456" y="5864546"/>
            <a:ext cx="4437667" cy="461665"/>
            <a:chOff x="1527193" y="1347104"/>
            <a:chExt cx="4437667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765944" y="1347104"/>
              <a:ext cx="119891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LENGTH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7193" y="1347104"/>
              <a:ext cx="206739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TEMPERATURE</a:t>
              </a:r>
              <a:endParaRPr lang="en-US" sz="2400" dirty="0"/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>
              <a:off x="3594586" y="1577937"/>
              <a:ext cx="117135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57849" y="1270121"/>
            <a:ext cx="3775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Example: Alcohol thermometer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572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911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U-tube Manometer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16347" y="628677"/>
            <a:ext cx="516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Transducer converts pressure to length.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508233"/>
              </p:ext>
            </p:extLst>
          </p:nvPr>
        </p:nvGraphicFramePr>
        <p:xfrm>
          <a:off x="2182655" y="5597232"/>
          <a:ext cx="4351495" cy="70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3" imgW="1257300" imgH="203200" progId="Equation.3">
                  <p:embed/>
                </p:oleObj>
              </mc:Choice>
              <mc:Fallback>
                <p:oleObj name="Equation" r:id="rId3" imgW="1257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655" y="5597232"/>
                        <a:ext cx="4351495" cy="70116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2_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75" y="1686911"/>
            <a:ext cx="5661589" cy="37936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985456" y="1090342"/>
            <a:ext cx="4437667" cy="461665"/>
            <a:chOff x="1527193" y="1347104"/>
            <a:chExt cx="4437667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4765944" y="1347104"/>
              <a:ext cx="119891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LENGTH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7193" y="1347104"/>
              <a:ext cx="1487156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PRESSURE</a:t>
              </a:r>
              <a:endParaRPr lang="en-US" sz="2400" dirty="0"/>
            </a:p>
          </p:txBody>
        </p:sp>
        <p:cxnSp>
          <p:nvCxnSpPr>
            <p:cNvPr id="11" name="Straight Arrow Connector 10"/>
            <p:cNvCxnSpPr>
              <a:stCxn id="10" idx="3"/>
            </p:cNvCxnSpPr>
            <p:nvPr/>
          </p:nvCxnSpPr>
          <p:spPr>
            <a:xfrm>
              <a:off x="3014349" y="1577937"/>
              <a:ext cx="175159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726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0-02-09 at 10.15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56"/>
            <a:ext cx="9144000" cy="60011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633" y="4399895"/>
            <a:ext cx="2976371" cy="4233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275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Definitions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005465"/>
            <a:ext cx="90077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Gauge pressure </a:t>
            </a:r>
            <a:r>
              <a:rPr lang="en-US" sz="2800" dirty="0" smtClean="0"/>
              <a:t>– pressure relative to surrounding air</a:t>
            </a:r>
          </a:p>
          <a:p>
            <a:endParaRPr lang="en-US" sz="2800" dirty="0"/>
          </a:p>
          <a:p>
            <a:r>
              <a:rPr lang="en-US" sz="2800" b="1" dirty="0" smtClean="0"/>
              <a:t>Absolute pressure </a:t>
            </a:r>
            <a:r>
              <a:rPr lang="en-US" sz="2800" dirty="0" smtClean="0"/>
              <a:t>– pressure relative to a complete vacuum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 smtClean="0"/>
              <a:t>Sensitivity</a:t>
            </a:r>
            <a:r>
              <a:rPr lang="en-US" sz="2800" dirty="0" smtClean="0"/>
              <a:t> – (Change in </a:t>
            </a:r>
            <a:r>
              <a:rPr lang="en-US" sz="2800" dirty="0" err="1" smtClean="0"/>
              <a:t>legnth</a:t>
            </a:r>
            <a:r>
              <a:rPr lang="en-US" sz="2800" dirty="0" smtClean="0"/>
              <a:t>) / (Change in pressure)</a:t>
            </a:r>
          </a:p>
          <a:p>
            <a:endParaRPr lang="en-US" sz="2800" b="1" dirty="0"/>
          </a:p>
          <a:p>
            <a:r>
              <a:rPr lang="en-US" sz="2800" b="1" dirty="0" smtClean="0"/>
              <a:t>Range</a:t>
            </a:r>
            <a:r>
              <a:rPr lang="en-US" sz="2800" dirty="0" smtClean="0"/>
              <a:t> – max value an instrument can measure</a:t>
            </a:r>
            <a:endParaRPr lang="en-US" sz="2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912" y="3206068"/>
            <a:ext cx="9007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8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127"/>
            <a:ext cx="216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Sensitivity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9" y="3247514"/>
            <a:ext cx="3281675" cy="3451951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439576"/>
              </p:ext>
            </p:extLst>
          </p:nvPr>
        </p:nvGraphicFramePr>
        <p:xfrm>
          <a:off x="981075" y="2061803"/>
          <a:ext cx="14573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Equation" r:id="rId4" imgW="622300" imgH="431800" progId="Equation.3">
                  <p:embed/>
                </p:oleObj>
              </mc:Choice>
              <mc:Fallback>
                <p:oleObj name="Equation" r:id="rId4" imgW="622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2061803"/>
                        <a:ext cx="1457325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570" y="2540233"/>
            <a:ext cx="4009973" cy="40099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58510" y="689927"/>
            <a:ext cx="27946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Inclined Manometer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More sensitive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Less range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982570" y="5821842"/>
            <a:ext cx="224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www.dwyer-inst.com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029" y="674809"/>
            <a:ext cx="266927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U-tube Manometer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Less sensitive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Greater range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478555"/>
              </p:ext>
            </p:extLst>
          </p:nvPr>
        </p:nvGraphicFramePr>
        <p:xfrm>
          <a:off x="5419725" y="2061803"/>
          <a:ext cx="220186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3" name="Equation" r:id="rId7" imgW="939800" imgH="431800" progId="Equation.3">
                  <p:embed/>
                </p:oleObj>
              </mc:Choice>
              <mc:Fallback>
                <p:oleObj name="Equation" r:id="rId7" imgW="93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9725" y="2061803"/>
                        <a:ext cx="2201863" cy="10080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45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127"/>
            <a:ext cx="352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Pitot Static Probe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16347" y="609246"/>
            <a:ext cx="5457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Pitot probe converts airspeed to pressure.</a:t>
            </a:r>
          </a:p>
          <a:p>
            <a:r>
              <a:rPr lang="en-US" sz="2400" dirty="0" smtClean="0"/>
              <a:t>Manometer converts pressure to length.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71132" y="1559313"/>
            <a:ext cx="3984117" cy="461665"/>
            <a:chOff x="1527193" y="1347104"/>
            <a:chExt cx="3984117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4052557" y="1347104"/>
              <a:ext cx="145875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PRESSURE</a:t>
              </a:r>
              <a:endParaRPr 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7193" y="1347104"/>
              <a:ext cx="139773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AIRSPEED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2924931" y="1577937"/>
              <a:ext cx="1127626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237377" y="1570305"/>
            <a:ext cx="11989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LENGTH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14" idx="3"/>
          </p:cNvCxnSpPr>
          <p:nvPr/>
        </p:nvCxnSpPr>
        <p:spPr>
          <a:xfrm>
            <a:off x="5255249" y="1790146"/>
            <a:ext cx="982128" cy="10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2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3" y="2123476"/>
            <a:ext cx="4473813" cy="4271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48221" y="2668285"/>
            <a:ext cx="2669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“airspeed”</a:t>
            </a:r>
            <a:endParaRPr lang="en-US" dirty="0"/>
          </a:p>
          <a:p>
            <a:endParaRPr lang="en-US" i="1" dirty="0"/>
          </a:p>
          <a:p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dirty="0" smtClean="0"/>
              <a:t> = “stagnation pressure”</a:t>
            </a:r>
          </a:p>
          <a:p>
            <a:endParaRPr lang="en-US" dirty="0" smtClean="0"/>
          </a:p>
          <a:p>
            <a:r>
              <a:rPr lang="en-US" i="1" dirty="0" smtClean="0"/>
              <a:t>p</a:t>
            </a:r>
            <a:r>
              <a:rPr lang="en-US" i="1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“static pressure”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33259" y="4624721"/>
            <a:ext cx="1291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Bernoulli:</a:t>
            </a:r>
            <a:endParaRPr lang="en-US" sz="2200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182366"/>
              </p:ext>
            </p:extLst>
          </p:nvPr>
        </p:nvGraphicFramePr>
        <p:xfrm>
          <a:off x="6547076" y="4508509"/>
          <a:ext cx="2396357" cy="698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1346200" imgH="393700" progId="Equation.3">
                  <p:embed/>
                </p:oleObj>
              </mc:Choice>
              <mc:Fallback>
                <p:oleObj name="Equation" r:id="rId4" imgW="1346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7076" y="4508509"/>
                        <a:ext cx="2396357" cy="6983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851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194</Words>
  <Application>Microsoft Macintosh PowerPoint</Application>
  <PresentationFormat>On-screen Show (4:3)</PresentationFormat>
  <Paragraphs>56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Equation</vt:lpstr>
      <vt:lpstr>AME20216 - Lab I L3 - Transducers</vt:lpstr>
      <vt:lpstr>Stay engaged. Take notes in lecture.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172</cp:revision>
  <dcterms:created xsi:type="dcterms:W3CDTF">2015-01-13T15:45:12Z</dcterms:created>
  <dcterms:modified xsi:type="dcterms:W3CDTF">2021-02-12T20:45:27Z</dcterms:modified>
</cp:coreProperties>
</file>